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0" r:id="rId4"/>
    <p:sldId id="271" r:id="rId5"/>
    <p:sldId id="272" r:id="rId6"/>
    <p:sldId id="258" r:id="rId7"/>
    <p:sldId id="259" r:id="rId8"/>
    <p:sldId id="261" r:id="rId9"/>
    <p:sldId id="260" r:id="rId10"/>
    <p:sldId id="262" r:id="rId11"/>
    <p:sldId id="263" r:id="rId12"/>
    <p:sldId id="264" r:id="rId13"/>
    <p:sldId id="274" r:id="rId14"/>
    <p:sldId id="265" r:id="rId15"/>
    <p:sldId id="275" r:id="rId16"/>
    <p:sldId id="273" r:id="rId17"/>
    <p:sldId id="267" r:id="rId18"/>
    <p:sldId id="266" r:id="rId19"/>
    <p:sldId id="268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826" autoAdjust="0"/>
  </p:normalViewPr>
  <p:slideViewPr>
    <p:cSldViewPr>
      <p:cViewPr varScale="1">
        <p:scale>
          <a:sx n="60" d="100"/>
          <a:sy n="60" d="100"/>
        </p:scale>
        <p:origin x="20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06088-8CAF-4595-ADF0-08D53CFC2F1C}" type="datetimeFigureOut">
              <a:rPr lang="ru-RU" smtClean="0"/>
              <a:t>16.09.2015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9E14B-1753-4C7D-B35D-B03C90C8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270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 smtClean="0"/>
              <a:t>Sensor Level – </a:t>
            </a:r>
            <a:r>
              <a:rPr lang="ru-RU" dirty="0" smtClean="0"/>
              <a:t>«описание</a:t>
            </a:r>
            <a:r>
              <a:rPr lang="ru-RU" baseline="0" dirty="0" smtClean="0"/>
              <a:t> признаков», по которым можно сортировать и которые потом будут использоваться</a:t>
            </a:r>
            <a:endParaRPr lang="en-US" dirty="0" smtClean="0"/>
          </a:p>
          <a:p>
            <a:pPr marL="228600" indent="-228600">
              <a:buAutoNum type="arabicParenR"/>
            </a:pPr>
            <a:r>
              <a:rPr lang="en-US" dirty="0" smtClean="0"/>
              <a:t>Sensor</a:t>
            </a:r>
            <a:r>
              <a:rPr lang="en-US" baseline="0" dirty="0" smtClean="0"/>
              <a:t> Fusion</a:t>
            </a:r>
            <a:r>
              <a:rPr lang="ru-RU" baseline="0" dirty="0" smtClean="0"/>
              <a:t> – «правила», по которым можно группировать в один признак объектов на входе</a:t>
            </a:r>
            <a:endParaRPr lang="en-US" baseline="0" dirty="0" smtClean="0"/>
          </a:p>
          <a:p>
            <a:pPr marL="228600" indent="-228600">
              <a:buAutoNum type="arabicParenR"/>
            </a:pPr>
            <a:r>
              <a:rPr lang="en-US" dirty="0" smtClean="0"/>
              <a:t>Feature</a:t>
            </a:r>
            <a:r>
              <a:rPr lang="ru-RU" dirty="0" smtClean="0"/>
              <a:t> (</a:t>
            </a:r>
            <a:r>
              <a:rPr lang="en-US" dirty="0" smtClean="0"/>
              <a:t>descriptor</a:t>
            </a:r>
            <a:r>
              <a:rPr lang="ru-RU" dirty="0" smtClean="0"/>
              <a:t>)</a:t>
            </a:r>
            <a:r>
              <a:rPr lang="en-US" baseline="0" dirty="0" smtClean="0"/>
              <a:t> extraction – </a:t>
            </a:r>
            <a:r>
              <a:rPr lang="ru-RU" baseline="0" dirty="0" smtClean="0"/>
              <a:t>«выделение» признаков, которые будут использоваться алгоритмом для обработки в дальнейшем</a:t>
            </a:r>
            <a:endParaRPr lang="en-US" baseline="0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baseline="0" dirty="0" smtClean="0"/>
              <a:t>Feature Fusion (</a:t>
            </a:r>
            <a:r>
              <a:rPr lang="ru-RU" baseline="0" dirty="0" smtClean="0"/>
              <a:t>объединение по каким-либо признакам)</a:t>
            </a:r>
            <a:endParaRPr lang="en-US" baseline="0" dirty="0" smtClean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dirty="0" smtClean="0"/>
              <a:t>Score</a:t>
            </a:r>
            <a:r>
              <a:rPr lang="en-US" baseline="0" dirty="0" smtClean="0"/>
              <a:t> Fusion (</a:t>
            </a:r>
            <a:r>
              <a:rPr lang="ru-RU" baseline="0" dirty="0" smtClean="0"/>
              <a:t>объединение по каким либо оценкам признаков</a:t>
            </a:r>
            <a:r>
              <a:rPr lang="en-US" baseline="0" dirty="0" smtClean="0"/>
              <a:t>)</a:t>
            </a:r>
          </a:p>
          <a:p>
            <a:pPr marL="228600" indent="-228600">
              <a:buAutoNum type="arabicParenR"/>
            </a:pPr>
            <a:r>
              <a:rPr lang="ru-RU" dirty="0" smtClean="0"/>
              <a:t>Распознавание/Оценки</a:t>
            </a:r>
            <a:r>
              <a:rPr lang="ru-RU" baseline="0" dirty="0" smtClean="0"/>
              <a:t> </a:t>
            </a:r>
            <a:r>
              <a:rPr lang="en-US" baseline="0" dirty="0" smtClean="0"/>
              <a:t> (Prediction Scoring)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Decision Making</a:t>
            </a:r>
            <a:endParaRPr lang="ru-RU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Decision Fusion (</a:t>
            </a:r>
            <a:r>
              <a:rPr lang="ru-RU" baseline="0" dirty="0" smtClean="0"/>
              <a:t>формализация того, как проводить выбор/принятие решения</a:t>
            </a:r>
            <a:r>
              <a:rPr lang="en-US" baseline="0" dirty="0" smtClean="0"/>
              <a:t>)</a:t>
            </a:r>
            <a:endParaRPr lang="ru-RU" baseline="0" dirty="0" smtClean="0"/>
          </a:p>
          <a:p>
            <a:endParaRPr lang="ru-RU" dirty="0" smtClean="0"/>
          </a:p>
          <a:p>
            <a:r>
              <a:rPr lang="ru-RU" dirty="0" smtClean="0"/>
              <a:t>Есть 2 этапа:</a:t>
            </a:r>
          </a:p>
          <a:p>
            <a:pPr marL="228600" indent="-228600">
              <a:buAutoNum type="arabicParenR"/>
            </a:pPr>
            <a:r>
              <a:rPr lang="ru-RU" dirty="0" smtClean="0"/>
              <a:t>Создание системы (</a:t>
            </a:r>
            <a:r>
              <a:rPr lang="en-US" dirty="0" smtClean="0"/>
              <a:t>Learning</a:t>
            </a:r>
            <a:r>
              <a:rPr lang="ru-RU" dirty="0" smtClean="0"/>
              <a:t>)</a:t>
            </a:r>
            <a:r>
              <a:rPr lang="en-US" dirty="0" smtClean="0"/>
              <a:t> (</a:t>
            </a:r>
            <a:r>
              <a:rPr lang="ru-RU" dirty="0" smtClean="0"/>
              <a:t>эдакая</a:t>
            </a:r>
            <a:r>
              <a:rPr lang="ru-RU" baseline="0" dirty="0" smtClean="0"/>
              <a:t> настройка</a:t>
            </a:r>
            <a:r>
              <a:rPr lang="en-US" baseline="0" dirty="0" smtClean="0"/>
              <a:t> </a:t>
            </a:r>
            <a:r>
              <a:rPr lang="ru-RU" baseline="0" dirty="0" smtClean="0"/>
              <a:t>системы</a:t>
            </a:r>
            <a:r>
              <a:rPr lang="en-US" dirty="0" smtClean="0"/>
              <a:t>)</a:t>
            </a:r>
            <a:endParaRPr lang="ru-RU" dirty="0" smtClean="0"/>
          </a:p>
          <a:p>
            <a:pPr marL="228600" indent="-228600">
              <a:buAutoNum type="arabicParenR"/>
            </a:pPr>
            <a:r>
              <a:rPr lang="ru-RU" dirty="0" smtClean="0"/>
              <a:t>Эксплуатация системы (</a:t>
            </a:r>
            <a:r>
              <a:rPr lang="en-US" dirty="0" smtClean="0"/>
              <a:t>Prediction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ходе</a:t>
            </a:r>
            <a:r>
              <a:rPr lang="ru-RU" baseline="0" dirty="0" smtClean="0"/>
              <a:t> «обучения» могут появляться различные «сущности».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9E14B-1753-4C7D-B35D-B03C90C8D35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344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Показатель качества – </a:t>
            </a:r>
            <a:r>
              <a:rPr lang="en-US" smtClean="0"/>
              <a:t>performance</a:t>
            </a:r>
            <a:r>
              <a:rPr lang="en-US" baseline="0" smtClean="0"/>
              <a:t> metrics</a:t>
            </a:r>
            <a:endParaRPr lang="ru-RU" baseline="0" dirty="0" smtClean="0"/>
          </a:p>
          <a:p>
            <a:r>
              <a:rPr lang="ru-RU" baseline="0" dirty="0" smtClean="0"/>
              <a:t>Наша задача – выбрать из модели отображение с наилучшим качеством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9E14B-1753-4C7D-B35D-B03C90C8D35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14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Задача обучения по</a:t>
            </a:r>
            <a:r>
              <a:rPr lang="ru-RU" baseline="0" dirty="0" smtClean="0"/>
              <a:t> прецедентам заключается в том, чтобы мы получили лучший показатель качества после обучения системы.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9E14B-1753-4C7D-B35D-B03C90C8D35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10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Задача – «Метод наименьших квадратов»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9E14B-1753-4C7D-B35D-B03C90C8D35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90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r>
              <a:rPr lang="en-US" baseline="0" dirty="0" smtClean="0"/>
              <a:t> negative – </a:t>
            </a:r>
            <a:r>
              <a:rPr lang="ru-RU" baseline="0" dirty="0" smtClean="0"/>
              <a:t>ошибка первого рода (вместо правильной гипотезы, принять её альтернативу)</a:t>
            </a:r>
          </a:p>
          <a:p>
            <a:r>
              <a:rPr lang="en-US" baseline="0" dirty="0" smtClean="0"/>
              <a:t>False positive – </a:t>
            </a:r>
            <a:r>
              <a:rPr lang="ru-RU" baseline="0" dirty="0" smtClean="0"/>
              <a:t>ошибка второго рода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9E14B-1753-4C7D-B35D-B03C90C8D35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221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ru-RU" dirty="0" smtClean="0"/>
              <a:t>с</a:t>
            </a:r>
            <a:r>
              <a:rPr lang="en-US" dirty="0" smtClean="0"/>
              <a:t>curacy</a:t>
            </a:r>
            <a:r>
              <a:rPr lang="en-US" baseline="0" dirty="0" smtClean="0"/>
              <a:t> – </a:t>
            </a:r>
            <a:r>
              <a:rPr lang="ru-RU" baseline="0" dirty="0" smtClean="0"/>
              <a:t>доля правильных ответов = </a:t>
            </a:r>
            <a:r>
              <a:rPr lang="en-US" baseline="0" dirty="0" smtClean="0"/>
              <a:t>(TP+TN)/m</a:t>
            </a:r>
          </a:p>
          <a:p>
            <a:r>
              <a:rPr lang="en-US" baseline="0" dirty="0" smtClean="0"/>
              <a:t>Precision – </a:t>
            </a:r>
            <a:r>
              <a:rPr lang="ru-RU" baseline="0" dirty="0" smtClean="0"/>
              <a:t>точность – среди отобранных объектов, какая доля действительно своих. = </a:t>
            </a:r>
            <a:r>
              <a:rPr lang="en-US" baseline="0" dirty="0" smtClean="0"/>
              <a:t>TP/</a:t>
            </a:r>
            <a:r>
              <a:rPr lang="ru-RU" baseline="0" dirty="0" smtClean="0"/>
              <a:t>(</a:t>
            </a:r>
            <a:r>
              <a:rPr lang="en-US" baseline="0" dirty="0" smtClean="0"/>
              <a:t>TP+FP</a:t>
            </a:r>
            <a:r>
              <a:rPr lang="ru-RU" baseline="0" dirty="0" smtClean="0"/>
              <a:t>)</a:t>
            </a:r>
            <a:endParaRPr lang="en-US" baseline="0" dirty="0" smtClean="0"/>
          </a:p>
          <a:p>
            <a:r>
              <a:rPr lang="en-US" baseline="0" dirty="0" smtClean="0"/>
              <a:t>Recall – </a:t>
            </a:r>
            <a:r>
              <a:rPr lang="ru-RU" baseline="0" dirty="0" smtClean="0"/>
              <a:t>полнота – вопрос, все ли нужные были обнаружены = </a:t>
            </a:r>
            <a:r>
              <a:rPr lang="en-US" baseline="0" dirty="0" smtClean="0"/>
              <a:t>TP/(TP+FN)</a:t>
            </a:r>
          </a:p>
          <a:p>
            <a:endParaRPr lang="ru-RU" baseline="0" dirty="0" smtClean="0"/>
          </a:p>
          <a:p>
            <a:r>
              <a:rPr lang="ru-RU" baseline="0" dirty="0" smtClean="0"/>
              <a:t>На слайде пример требований от медицины.</a:t>
            </a: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9E14B-1753-4C7D-B35D-B03C90C8D35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304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Чтобы</a:t>
            </a:r>
            <a:r>
              <a:rPr lang="ru-RU" baseline="0" dirty="0" smtClean="0"/>
              <a:t> объединить несколько критериев в один, чтобы потом можно было работать с одним числом, используется </a:t>
            </a:r>
            <a:r>
              <a:rPr lang="en-US" baseline="0" dirty="0" smtClean="0"/>
              <a:t>F-measure:</a:t>
            </a:r>
          </a:p>
          <a:p>
            <a:r>
              <a:rPr lang="en-US" baseline="0" dirty="0" smtClean="0"/>
              <a:t>1/F = (1/P + 1/R) /2</a:t>
            </a:r>
          </a:p>
          <a:p>
            <a:r>
              <a:rPr lang="ru-RU" baseline="0" dirty="0" smtClean="0"/>
              <a:t>Можно добавлять веса, но они будут идти исключительно из предметной области.</a:t>
            </a:r>
          </a:p>
          <a:p>
            <a:endParaRPr lang="ru-RU" baseline="0" dirty="0" smtClean="0"/>
          </a:p>
          <a:p>
            <a:r>
              <a:rPr lang="ru-RU" baseline="0" dirty="0" err="1" smtClean="0"/>
              <a:t>Микроусреднение</a:t>
            </a:r>
            <a:r>
              <a:rPr lang="ru-RU" baseline="0" dirty="0" smtClean="0"/>
              <a:t> – когда мы сразу считаем показатель качества по всем показателям.</a:t>
            </a:r>
          </a:p>
          <a:p>
            <a:r>
              <a:rPr lang="ru-RU" baseline="0" dirty="0" err="1" smtClean="0"/>
              <a:t>Макроусреднение</a:t>
            </a:r>
            <a:r>
              <a:rPr lang="ru-RU" baseline="0" dirty="0" smtClean="0"/>
              <a:t> – когда мы сначала группируем по группам, а потом уже по показателям групп выводим показатель качества.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 точки зрения бизнеса всегда нужно получить ответ, но иногда на выходе добавляют возможный вариант ответа «не знаю». Часто обозначают </a:t>
            </a:r>
            <a:r>
              <a:rPr lang="el-GR" dirty="0" smtClean="0"/>
              <a:t>Δ</a:t>
            </a:r>
            <a:r>
              <a:rPr lang="ru-RU" baseline="0" dirty="0" smtClean="0"/>
              <a:t>.</a:t>
            </a:r>
            <a:endParaRPr lang="en-US" baseline="0" dirty="0" smtClean="0"/>
          </a:p>
          <a:p>
            <a:r>
              <a:rPr lang="en-US" baseline="0" dirty="0" smtClean="0"/>
              <a:t>Precision – </a:t>
            </a:r>
            <a:r>
              <a:rPr lang="ru-RU" baseline="0" dirty="0" smtClean="0"/>
              <a:t>точность </a:t>
            </a:r>
            <a:r>
              <a:rPr lang="en-US" baseline="0" dirty="0" smtClean="0"/>
              <a:t>= TP/</a:t>
            </a:r>
            <a:r>
              <a:rPr lang="ru-RU" baseline="0" dirty="0" smtClean="0"/>
              <a:t>(</a:t>
            </a:r>
            <a:r>
              <a:rPr lang="en-US" baseline="0" dirty="0" smtClean="0"/>
              <a:t>TP+FP</a:t>
            </a:r>
            <a:r>
              <a:rPr lang="ru-RU" baseline="0" dirty="0" smtClean="0"/>
              <a:t>)</a:t>
            </a:r>
            <a:endParaRPr lang="en-US" baseline="0" dirty="0" smtClean="0"/>
          </a:p>
          <a:p>
            <a:r>
              <a:rPr lang="en-US" baseline="0" dirty="0" smtClean="0"/>
              <a:t>Recall – </a:t>
            </a:r>
            <a:r>
              <a:rPr lang="ru-RU" baseline="0" dirty="0" smtClean="0"/>
              <a:t>полнота = </a:t>
            </a:r>
            <a:r>
              <a:rPr lang="en-US" baseline="0" dirty="0" smtClean="0"/>
              <a:t>TP/(TP+FN) + a,  </a:t>
            </a:r>
            <a:r>
              <a:rPr lang="ru-RU" baseline="0" dirty="0" smtClean="0"/>
              <a:t>но часто каждый раз придумывают по своему, могут добавить </a:t>
            </a:r>
            <a:r>
              <a:rPr lang="en-US" baseline="0" dirty="0" smtClean="0"/>
              <a:t>a/2 </a:t>
            </a:r>
            <a:r>
              <a:rPr lang="ru-RU" baseline="0" dirty="0" smtClean="0"/>
              <a:t>в знаменателе, или ещё что</a:t>
            </a: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9E14B-1753-4C7D-B35D-B03C90C8D35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74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F76D1-7A48-4B93-A5D4-2F9E94B7F80E}" type="datetimeFigureOut">
              <a:rPr lang="ru-RU" smtClean="0"/>
              <a:pPr/>
              <a:t>16.09.2015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44DDF-971F-4C56-8121-B9971628FC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Качество классификации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МФК «Современный анализ данных в различных предметных областях: технологии, практика применения»</a:t>
            </a:r>
          </a:p>
          <a:p>
            <a:r>
              <a:rPr lang="ru-RU" dirty="0" smtClean="0"/>
              <a:t>А. И. </a:t>
            </a:r>
            <a:r>
              <a:rPr lang="ru-RU" dirty="0" err="1" smtClean="0"/>
              <a:t>Майсурадзе</a:t>
            </a:r>
            <a:r>
              <a:rPr lang="ru-RU" dirty="0" smtClean="0"/>
              <a:t>, 11 марта 2015 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Регрессия</a:t>
            </a:r>
            <a:r>
              <a:rPr lang="en-US" dirty="0" smtClean="0"/>
              <a:t> (</a:t>
            </a:r>
            <a:r>
              <a:rPr lang="ru-RU" dirty="0" smtClean="0"/>
              <a:t>напоминание</a:t>
            </a:r>
            <a:r>
              <a:rPr lang="en-US" dirty="0" smtClean="0"/>
              <a:t>)</a:t>
            </a:r>
            <a:endParaRPr lang="ru-RU" dirty="0"/>
          </a:p>
        </p:txBody>
      </p:sp>
      <p:pic>
        <p:nvPicPr>
          <p:cNvPr id="4" name="Content Placeholder 3" descr="ошибки регрессии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39752" y="1268760"/>
            <a:ext cx="4733925" cy="2705100"/>
          </a:xfrm>
        </p:spPr>
      </p:pic>
      <p:sp>
        <p:nvSpPr>
          <p:cNvPr id="5" name="TextBox 4"/>
          <p:cNvSpPr txBox="1"/>
          <p:nvPr/>
        </p:nvSpPr>
        <p:spPr>
          <a:xfrm>
            <a:off x="827584" y="4221088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В регрессионном анализе  точного равенства истинного и предсказанного значений </a:t>
            </a:r>
            <a:r>
              <a:rPr lang="ru-RU" dirty="0" err="1" smtClean="0"/>
              <a:t>ц</a:t>
            </a:r>
            <a:r>
              <a:rPr lang="ru-RU" dirty="0" smtClean="0"/>
              <a:t>. п. не ожидаем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Принято вводить невязку через метрику на множестве значений </a:t>
            </a:r>
            <a:r>
              <a:rPr lang="ru-RU" dirty="0" err="1" smtClean="0"/>
              <a:t>ц</a:t>
            </a:r>
            <a:r>
              <a:rPr lang="ru-RU" dirty="0" smtClean="0"/>
              <a:t>. п.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Типичный функционал качества агрегирует множество невязок, полученных на прецедентах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Снижение размерности (анонс)</a:t>
            </a:r>
            <a:endParaRPr lang="ru-RU" dirty="0"/>
          </a:p>
        </p:txBody>
      </p:sp>
      <p:pic>
        <p:nvPicPr>
          <p:cNvPr id="4" name="Content Placeholder 3" descr="ошибки регресси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268760"/>
            <a:ext cx="3130281" cy="2705100"/>
          </a:xfrm>
        </p:spPr>
      </p:pic>
      <p:sp>
        <p:nvSpPr>
          <p:cNvPr id="5" name="TextBox 4"/>
          <p:cNvSpPr txBox="1"/>
          <p:nvPr/>
        </p:nvSpPr>
        <p:spPr>
          <a:xfrm>
            <a:off x="827584" y="4221088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В задачах снижения размерности от одних описаний переходят к другим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Нет целевого признака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Принято вводить невязку через метрику на пространстве описаний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Типичный функционал качества агрегирует множество невязок между исходными и новыми описаниями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Множество ответов (значений </a:t>
            </a:r>
            <a:r>
              <a:rPr lang="ru-RU" dirty="0" err="1" smtClean="0"/>
              <a:t>ц</a:t>
            </a:r>
            <a:r>
              <a:rPr lang="ru-RU" dirty="0" smtClean="0"/>
              <a:t>. п.) дискретно – можно говорить о точном равенстве</a:t>
            </a:r>
          </a:p>
          <a:p>
            <a:r>
              <a:rPr lang="ru-RU" dirty="0" smtClean="0"/>
              <a:t>Пока говорим только о факте совпадения или не совпадения истинного ответа с результатом распознавания</a:t>
            </a:r>
          </a:p>
          <a:p>
            <a:r>
              <a:rPr lang="ru-RU" dirty="0" smtClean="0"/>
              <a:t>Хотим показатели качества (</a:t>
            </a:r>
            <a:r>
              <a:rPr lang="en-US" dirty="0" smtClean="0"/>
              <a:t>performance metrics</a:t>
            </a:r>
            <a:r>
              <a:rPr lang="ru-RU" dirty="0" smtClean="0"/>
              <a:t>) – операционные характеристики классификатора/теста/метода диагностики…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Корректность классификатора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Классификатор называется корректным на наборе прецедентов, если не делает на нём ни одной ошибки.</a:t>
            </a:r>
          </a:p>
          <a:p>
            <a:pPr>
              <a:buNone/>
            </a:pPr>
            <a:r>
              <a:rPr lang="ru-RU" dirty="0" smtClean="0"/>
              <a:t>Оказалось, что требовать именно корректности – не самая удачная мысль.</a:t>
            </a:r>
          </a:p>
          <a:p>
            <a:pPr>
              <a:buNone/>
            </a:pPr>
            <a:r>
              <a:rPr lang="ru-RU" dirty="0" smtClean="0"/>
              <a:t>Для большинства показателей качества ответ, даваемый в рамках оптимизационного подхода, не будет корректным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Матрица ошибок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ru-RU" dirty="0" smtClean="0"/>
              <a:t>В многомерной модели данных  МО – это двухмерное аналитическое пространство</a:t>
            </a:r>
          </a:p>
          <a:p>
            <a:pPr lvl="1"/>
            <a:r>
              <a:rPr lang="ru-RU" dirty="0" smtClean="0"/>
              <a:t>Измерение 1: истинные ответы</a:t>
            </a:r>
            <a:r>
              <a:rPr lang="en-US" dirty="0" smtClean="0"/>
              <a:t> (actual)</a:t>
            </a:r>
            <a:endParaRPr lang="ru-RU" dirty="0" smtClean="0"/>
          </a:p>
          <a:p>
            <a:pPr lvl="1"/>
            <a:r>
              <a:rPr lang="ru-RU" dirty="0" smtClean="0"/>
              <a:t>Измерение 2: результат распознавания</a:t>
            </a:r>
            <a:r>
              <a:rPr lang="en-US" dirty="0" smtClean="0"/>
              <a:t> (predicted)</a:t>
            </a:r>
          </a:p>
          <a:p>
            <a:endParaRPr lang="en-US" dirty="0" smtClean="0"/>
          </a:p>
          <a:p>
            <a:r>
              <a:rPr lang="ru-RU" dirty="0" smtClean="0"/>
              <a:t>По матрице ошибок можно рассчитать различные показатели качества классификатора на размеченной выборке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Матрица ошибок</a:t>
            </a:r>
            <a:endParaRPr lang="en-US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4365104"/>
            <a:ext cx="5194920" cy="12961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Прецеденты (</a:t>
            </a:r>
            <a:r>
              <a:rPr lang="en-US" dirty="0" smtClean="0"/>
              <a:t>S</a:t>
            </a:r>
            <a:r>
              <a:rPr lang="en-US" baseline="30000" dirty="0" smtClean="0"/>
              <a:t>1</a:t>
            </a:r>
            <a:r>
              <a:rPr lang="en-US" dirty="0" smtClean="0"/>
              <a:t>,c</a:t>
            </a:r>
            <a:r>
              <a:rPr lang="en-US" baseline="30000" dirty="0" smtClean="0"/>
              <a:t>1</a:t>
            </a:r>
            <a:r>
              <a:rPr lang="ru-RU" dirty="0" smtClean="0"/>
              <a:t>)</a:t>
            </a:r>
            <a:r>
              <a:rPr lang="en-US" dirty="0" smtClean="0"/>
              <a:t>, …, (</a:t>
            </a:r>
            <a:r>
              <a:rPr lang="en-US" dirty="0" err="1" smtClean="0"/>
              <a:t>S</a:t>
            </a:r>
            <a:r>
              <a:rPr lang="en-US" baseline="30000" dirty="0" err="1" smtClean="0"/>
              <a:t>m</a:t>
            </a:r>
            <a:r>
              <a:rPr lang="en-US" dirty="0" err="1" smtClean="0"/>
              <a:t>,c</a:t>
            </a:r>
            <a:r>
              <a:rPr lang="en-US" baseline="30000" dirty="0" err="1" smtClean="0"/>
              <a:t>m</a:t>
            </a:r>
            <a:r>
              <a:rPr lang="en-US" dirty="0" smtClean="0"/>
              <a:t>)</a:t>
            </a:r>
          </a:p>
          <a:p>
            <a:r>
              <a:rPr lang="ru-RU" dirty="0" smtClean="0"/>
              <a:t>На главной диагонали правильно распознанные прецеденты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3" y="1484784"/>
            <a:ext cx="813690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860032" y="5212507"/>
          <a:ext cx="4283968" cy="152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Формула" r:id="rId4" imgW="1993680" imgH="711000" progId="Equation.3">
                  <p:embed/>
                </p:oleObj>
              </mc:Choice>
              <mc:Fallback>
                <p:oleObj name="Формула" r:id="rId4" imgW="1993680" imgH="711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5212507"/>
                        <a:ext cx="4283968" cy="15288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Бинарная классификация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Важный частный случай: два класса, причём один класс выделен</a:t>
            </a:r>
          </a:p>
          <a:p>
            <a:r>
              <a:rPr lang="ru-RU" dirty="0" smtClean="0"/>
              <a:t>Обычно один класс означает наличие интересующего свойства, а другой – отсутствие</a:t>
            </a:r>
          </a:p>
          <a:p>
            <a:r>
              <a:rPr lang="ru-RU" dirty="0" smtClean="0"/>
              <a:t>Свой, больной… - позитивный, положительный (взять)</a:t>
            </a:r>
          </a:p>
          <a:p>
            <a:r>
              <a:rPr lang="ru-RU" dirty="0" smtClean="0"/>
              <a:t>Чужой, здоровый… - негативный, отрицательный (прогнать)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диагностики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Классификация на два класса часто понимается как диагностики наличия/отсутствия какого-то свойства или состояния.</a:t>
            </a:r>
          </a:p>
          <a:p>
            <a:r>
              <a:rPr lang="ru-RU" dirty="0" smtClean="0"/>
              <a:t>В диагностике (особенно медицинской) сложилась своя терминология, параллельная анализу данных.</a:t>
            </a:r>
          </a:p>
          <a:p>
            <a:r>
              <a:rPr lang="ru-RU" dirty="0" smtClean="0"/>
              <a:t>Положительным случаем является наличие диагностируемого состояния.</a:t>
            </a:r>
          </a:p>
          <a:p>
            <a:pPr lvl="1"/>
            <a:r>
              <a:rPr lang="ru-RU" dirty="0" smtClean="0"/>
              <a:t> «положительный» ответ для объектов с наличием состояния - истинно положительные случаи (</a:t>
            </a:r>
            <a:r>
              <a:rPr lang="ru-RU" dirty="0" err="1" smtClean="0"/>
              <a:t>true</a:t>
            </a:r>
            <a:r>
              <a:rPr lang="ru-RU" dirty="0" smtClean="0"/>
              <a:t> </a:t>
            </a:r>
            <a:r>
              <a:rPr lang="ru-RU" dirty="0" err="1" smtClean="0"/>
              <a:t>positive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 «положительный» ответ для объектов с отсутствием состояния - ложноположительные случаи (</a:t>
            </a:r>
            <a:r>
              <a:rPr lang="ru-RU" dirty="0" err="1" smtClean="0"/>
              <a:t>false</a:t>
            </a:r>
            <a:r>
              <a:rPr lang="ru-RU" dirty="0" smtClean="0"/>
              <a:t> </a:t>
            </a:r>
            <a:r>
              <a:rPr lang="ru-RU" dirty="0" err="1" smtClean="0"/>
              <a:t>positive</a:t>
            </a:r>
            <a:r>
              <a:rPr lang="ru-RU" dirty="0" smtClean="0"/>
              <a:t>), ложно положительные ошибки, ложные тревоги</a:t>
            </a:r>
          </a:p>
          <a:p>
            <a:pPr lvl="1"/>
            <a:r>
              <a:rPr lang="ru-RU" dirty="0" smtClean="0"/>
              <a:t> «отрицательный» ответ для объектов с наличием состояния - ложноотрицательные случаи, пропуск цели (</a:t>
            </a:r>
            <a:r>
              <a:rPr lang="ru-RU" dirty="0" err="1" smtClean="0"/>
              <a:t>false</a:t>
            </a:r>
            <a:r>
              <a:rPr lang="ru-RU" dirty="0" smtClean="0"/>
              <a:t> </a:t>
            </a:r>
            <a:r>
              <a:rPr lang="ru-RU" dirty="0" err="1" smtClean="0"/>
              <a:t>negative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 «отрицательный» ответ для объектов с отсутствием состояния - истинно отрицательные случаи (</a:t>
            </a:r>
            <a:r>
              <a:rPr lang="ru-RU" dirty="0" err="1" smtClean="0"/>
              <a:t>true</a:t>
            </a:r>
            <a:r>
              <a:rPr lang="ru-RU" dirty="0" smtClean="0"/>
              <a:t> </a:t>
            </a:r>
            <a:r>
              <a:rPr lang="ru-RU" dirty="0" err="1" smtClean="0"/>
              <a:t>negative</a:t>
            </a:r>
            <a:r>
              <a:rPr lang="ru-RU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диагностики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 важнейшим операционным характеристикам метода диагностики относятся:</a:t>
            </a:r>
          </a:p>
          <a:p>
            <a:r>
              <a:rPr lang="ru-RU" i="1" dirty="0" smtClean="0"/>
              <a:t>Чувствительность (</a:t>
            </a:r>
            <a:r>
              <a:rPr lang="en-US" i="1" dirty="0" smtClean="0"/>
              <a:t>Se, sensitivity),</a:t>
            </a:r>
          </a:p>
          <a:p>
            <a:r>
              <a:rPr lang="ru-RU" i="1" dirty="0" smtClean="0"/>
              <a:t>Специфичность (</a:t>
            </a:r>
            <a:r>
              <a:rPr lang="en-US" i="1" dirty="0" smtClean="0"/>
              <a:t>Sp, specificity).</a:t>
            </a:r>
          </a:p>
          <a:p>
            <a:pPr>
              <a:buNone/>
            </a:pPr>
            <a:r>
              <a:rPr lang="ru-RU" dirty="0" smtClean="0"/>
              <a:t>К вспомогательным критериям информативности (эффективности) метода диагностики относятся:</a:t>
            </a:r>
          </a:p>
          <a:p>
            <a:r>
              <a:rPr lang="ru-RU" i="1" dirty="0" smtClean="0"/>
              <a:t>Общая точность (</a:t>
            </a:r>
            <a:r>
              <a:rPr lang="en-US" i="1" dirty="0" smtClean="0"/>
              <a:t>Ac, accuracy),</a:t>
            </a:r>
          </a:p>
          <a:p>
            <a:r>
              <a:rPr lang="ru-RU" i="1" dirty="0" err="1" smtClean="0"/>
              <a:t>Прогностичность</a:t>
            </a:r>
            <a:r>
              <a:rPr lang="ru-RU" i="1" dirty="0" smtClean="0"/>
              <a:t> положительного результата (+VP, </a:t>
            </a:r>
            <a:r>
              <a:rPr lang="ru-RU" i="1" dirty="0" err="1" smtClean="0"/>
              <a:t>positive</a:t>
            </a:r>
            <a:r>
              <a:rPr lang="ru-RU" i="1" dirty="0" smtClean="0"/>
              <a:t> </a:t>
            </a:r>
            <a:r>
              <a:rPr lang="ru-RU" i="1" dirty="0" err="1" smtClean="0"/>
              <a:t>predictive</a:t>
            </a:r>
            <a:r>
              <a:rPr lang="ru-RU" i="1" dirty="0" smtClean="0"/>
              <a:t> </a:t>
            </a:r>
            <a:r>
              <a:rPr lang="ru-RU" i="1" dirty="0" err="1" smtClean="0"/>
              <a:t>value</a:t>
            </a:r>
            <a:r>
              <a:rPr lang="ru-RU" i="1" dirty="0" smtClean="0"/>
              <a:t>),</a:t>
            </a:r>
          </a:p>
          <a:p>
            <a:r>
              <a:rPr lang="ru-RU" i="1" dirty="0" err="1" smtClean="0"/>
              <a:t>Прогностичность</a:t>
            </a:r>
            <a:r>
              <a:rPr lang="ru-RU" i="1" dirty="0" smtClean="0"/>
              <a:t> отрицательного результата (-VP, </a:t>
            </a:r>
            <a:r>
              <a:rPr lang="ru-RU" i="1" dirty="0" err="1" smtClean="0"/>
              <a:t>negative</a:t>
            </a:r>
            <a:r>
              <a:rPr lang="ru-RU" i="1" dirty="0" smtClean="0"/>
              <a:t> </a:t>
            </a:r>
            <a:r>
              <a:rPr lang="ru-RU" i="1" dirty="0" err="1" smtClean="0"/>
              <a:t>predictive</a:t>
            </a:r>
            <a:r>
              <a:rPr lang="ru-RU" i="1" dirty="0" smtClean="0"/>
              <a:t> </a:t>
            </a:r>
            <a:r>
              <a:rPr lang="ru-RU" i="1" dirty="0" err="1" smtClean="0"/>
              <a:t>value</a:t>
            </a:r>
            <a:r>
              <a:rPr lang="ru-RU" i="1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диагностики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Чувствительность - вероятность положительного результата теста у лиц с заболеванием =TP/(TP+FN). Чем выше чувствительность, тем чаще выявляются патологии, тем больше ложных тревог. Высокая чувствительность полезна при массовом скрининге населения, чтобы отобрать возможных больных для дальнейшей диагностики.</a:t>
            </a:r>
          </a:p>
          <a:p>
            <a:r>
              <a:rPr lang="ru-RU" dirty="0" smtClean="0"/>
              <a:t>Специфичность - вероятность отрицательного результата теста у лиц без заболевания =TN/(TN+FP). Чем выше специфичность, тем надежнее подтверждается патология, тем больше пропусков цели. Высокая специфичность полезна на втором этапе диагностики, когда надо доказать наличие уже предполагаемой болезни из малого числа диагнозов.</a:t>
            </a:r>
          </a:p>
          <a:p>
            <a:r>
              <a:rPr lang="ru-RU" dirty="0" smtClean="0"/>
              <a:t>Метод с высокой специфичностью называется дискриминатор.</a:t>
            </a:r>
          </a:p>
          <a:p>
            <a:r>
              <a:rPr lang="ru-RU" dirty="0" smtClean="0"/>
              <a:t>Диагностическая точность - вероятность правильного ответа среди всех.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683730"/>
              </p:ext>
            </p:extLst>
          </p:nvPr>
        </p:nvGraphicFramePr>
        <p:xfrm>
          <a:off x="8743244" y="0"/>
          <a:ext cx="2585320" cy="2370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418"/>
                <a:gridCol w="254986"/>
                <a:gridCol w="509972"/>
                <a:gridCol w="1019944"/>
              </a:tblGrid>
              <a:tr h="340370">
                <a:tc rowSpan="2" gridSpan="2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predicted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37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9992">
                <a:tc rowSpan="2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actual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TP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9298">
                <a:tc v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FP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обучения (</a:t>
            </a:r>
            <a:r>
              <a:rPr lang="en-US" dirty="0" smtClean="0"/>
              <a:t>learning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Каждый объект</a:t>
            </a:r>
            <a:r>
              <a:rPr lang="en-US" dirty="0" smtClean="0"/>
              <a:t> → </a:t>
            </a:r>
            <a:r>
              <a:rPr lang="ru-RU" dirty="0" smtClean="0"/>
              <a:t>описание унифицированное (</a:t>
            </a:r>
            <a:r>
              <a:rPr lang="en-US" dirty="0" smtClean="0"/>
              <a:t>description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Одно из традиционных описаний – набор значений признаков</a:t>
            </a:r>
            <a:r>
              <a:rPr lang="en-US" dirty="0" smtClean="0"/>
              <a:t> (features),  </a:t>
            </a:r>
            <a:r>
              <a:rPr lang="ru-RU" dirty="0" smtClean="0"/>
              <a:t>или переменных</a:t>
            </a:r>
            <a:r>
              <a:rPr lang="en-US" dirty="0" smtClean="0"/>
              <a:t> (variables</a:t>
            </a:r>
            <a:r>
              <a:rPr lang="ru-RU" dirty="0" smtClean="0"/>
              <a:t>) –  признаковое описание объекта (</a:t>
            </a:r>
            <a:r>
              <a:rPr lang="en-US" dirty="0" smtClean="0"/>
              <a:t>feature-based description</a:t>
            </a:r>
            <a:r>
              <a:rPr lang="ru-RU" dirty="0" smtClean="0"/>
              <a:t>), свободные переменные</a:t>
            </a:r>
            <a:r>
              <a:rPr lang="en-US" dirty="0" smtClean="0"/>
              <a:t> (multiple predictor/response/independent variables, multivariable data)… (</a:t>
            </a:r>
            <a:r>
              <a:rPr lang="ru-RU" dirty="0" smtClean="0"/>
              <a:t>в данной лекции это синонимы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Каждый объект</a:t>
            </a:r>
            <a:r>
              <a:rPr lang="en-US" dirty="0" smtClean="0"/>
              <a:t> → </a:t>
            </a:r>
            <a:r>
              <a:rPr lang="ru-RU" dirty="0" smtClean="0"/>
              <a:t>значение целевого признака,</a:t>
            </a:r>
            <a:r>
              <a:rPr lang="en-US" dirty="0" smtClean="0"/>
              <a:t> </a:t>
            </a:r>
            <a:r>
              <a:rPr lang="ru-RU" dirty="0" smtClean="0"/>
              <a:t>зависимой переменной</a:t>
            </a:r>
            <a:r>
              <a:rPr lang="en-US" dirty="0" smtClean="0"/>
              <a:t> (target</a:t>
            </a:r>
            <a:r>
              <a:rPr lang="ru-RU" dirty="0" smtClean="0"/>
              <a:t> </a:t>
            </a:r>
            <a:r>
              <a:rPr lang="en-US" dirty="0" smtClean="0"/>
              <a:t>feature, outcome/dependent variable)</a:t>
            </a:r>
            <a:endParaRPr lang="ru-RU" dirty="0" smtClean="0"/>
          </a:p>
          <a:p>
            <a:pPr lvl="1"/>
            <a:r>
              <a:rPr lang="ru-RU" dirty="0" smtClean="0"/>
              <a:t>Множество значений </a:t>
            </a:r>
            <a:r>
              <a:rPr lang="ru-RU" dirty="0" err="1" smtClean="0"/>
              <a:t>ц</a:t>
            </a:r>
            <a:r>
              <a:rPr lang="ru-RU" dirty="0" smtClean="0"/>
              <a:t>. п. дискретное</a:t>
            </a:r>
            <a:r>
              <a:rPr lang="en-US" dirty="0" smtClean="0"/>
              <a:t> </a:t>
            </a:r>
            <a:r>
              <a:rPr lang="ru-RU" dirty="0" smtClean="0"/>
              <a:t>– задача классификации</a:t>
            </a:r>
          </a:p>
          <a:p>
            <a:pPr lvl="1"/>
            <a:r>
              <a:rPr lang="ru-RU" dirty="0" smtClean="0"/>
              <a:t>Множество значений </a:t>
            </a:r>
            <a:r>
              <a:rPr lang="ru-RU" dirty="0" err="1" smtClean="0"/>
              <a:t>ц</a:t>
            </a:r>
            <a:r>
              <a:rPr lang="ru-RU" dirty="0" smtClean="0"/>
              <a:t>. п. непрерывное</a:t>
            </a:r>
            <a:r>
              <a:rPr lang="en-US" dirty="0" smtClean="0"/>
              <a:t> </a:t>
            </a:r>
            <a:r>
              <a:rPr lang="ru-RU" dirty="0" smtClean="0"/>
              <a:t>– задача восстановления регрессии</a:t>
            </a:r>
          </a:p>
          <a:p>
            <a:pPr lvl="1"/>
            <a:r>
              <a:rPr lang="ru-RU" dirty="0" smtClean="0"/>
              <a:t>В простом случае </a:t>
            </a:r>
            <a:r>
              <a:rPr lang="ru-RU" dirty="0" err="1" smtClean="0"/>
              <a:t>ц</a:t>
            </a:r>
            <a:r>
              <a:rPr lang="ru-RU" dirty="0" smtClean="0"/>
              <a:t>. п. – это скаляр</a:t>
            </a:r>
          </a:p>
          <a:p>
            <a:r>
              <a:rPr lang="ru-RU" dirty="0" smtClean="0"/>
              <a:t>Требуется найти отображение, переводящее описание объекта в значение целевого признака и действующее на генеральной совокупности объектов (</a:t>
            </a:r>
            <a:r>
              <a:rPr lang="en-US" dirty="0" smtClean="0"/>
              <a:t>feature extraction</a:t>
            </a:r>
            <a:r>
              <a:rPr lang="ru-RU" dirty="0" smtClean="0"/>
              <a:t>)</a:t>
            </a:r>
            <a:endParaRPr lang="en-US" dirty="0" smtClean="0"/>
          </a:p>
          <a:p>
            <a:endParaRPr lang="ru-RU" dirty="0" smtClean="0"/>
          </a:p>
          <a:p>
            <a:pPr algn="r">
              <a:buNone/>
            </a:pPr>
            <a:r>
              <a:rPr lang="ru-RU" dirty="0" smtClean="0"/>
              <a:t>			Пока рассмотрим такую простую ситуацию, возможны более сложные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Микро- и </a:t>
            </a:r>
            <a:r>
              <a:rPr lang="ru-RU" dirty="0" err="1" smtClean="0"/>
              <a:t>макроусреднение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Вариант патологии </a:t>
            </a:r>
            <a:r>
              <a:rPr lang="ru-RU" dirty="0" err="1" smtClean="0"/>
              <a:t>n</a:t>
            </a:r>
            <a:r>
              <a:rPr lang="ru-RU" dirty="0" smtClean="0"/>
              <a:t> TP FP FN TN</a:t>
            </a:r>
          </a:p>
          <a:p>
            <a:r>
              <a:rPr lang="ru-RU" dirty="0" smtClean="0"/>
              <a:t>Всего 301 156 25 33 87</a:t>
            </a:r>
          </a:p>
          <a:p>
            <a:r>
              <a:rPr lang="ru-RU" dirty="0" err="1" smtClean="0"/>
              <a:t>Инвазивный</a:t>
            </a:r>
            <a:r>
              <a:rPr lang="ru-RU" dirty="0" smtClean="0"/>
              <a:t> рак 70 62 0 8 0</a:t>
            </a:r>
          </a:p>
          <a:p>
            <a:r>
              <a:rPr lang="ru-RU" dirty="0" err="1" smtClean="0"/>
              <a:t>Микроинвазивный</a:t>
            </a:r>
            <a:r>
              <a:rPr lang="ru-RU" dirty="0" smtClean="0"/>
              <a:t> рак 28 23 0 5 0</a:t>
            </a:r>
          </a:p>
          <a:p>
            <a:r>
              <a:rPr lang="ru-RU" dirty="0" smtClean="0"/>
              <a:t>Тяжелая дисплазия 91 70 0 21 0</a:t>
            </a:r>
          </a:p>
          <a:p>
            <a:r>
              <a:rPr lang="ru-RU" dirty="0" smtClean="0"/>
              <a:t>Воспаление 14 0 0 0 14</a:t>
            </a:r>
          </a:p>
          <a:p>
            <a:r>
              <a:rPr lang="ru-RU" dirty="0" smtClean="0"/>
              <a:t>Атипическая зона трансформации без </a:t>
            </a:r>
            <a:r>
              <a:rPr lang="ru-RU" dirty="0" err="1" smtClean="0"/>
              <a:t>атипии</a:t>
            </a:r>
            <a:r>
              <a:rPr lang="ru-RU" dirty="0" smtClean="0"/>
              <a:t> </a:t>
            </a:r>
            <a:r>
              <a:rPr lang="en-US" dirty="0" smtClean="0"/>
              <a:t>56 0 23 0 33</a:t>
            </a:r>
            <a:endParaRPr lang="ru-RU" dirty="0" smtClean="0"/>
          </a:p>
          <a:p>
            <a:r>
              <a:rPr lang="ru-RU" dirty="0" smtClean="0"/>
              <a:t>Легкая дисплазия 42 0 2 0 40</a:t>
            </a: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321465"/>
              </p:ext>
            </p:extLst>
          </p:nvPr>
        </p:nvGraphicFramePr>
        <p:xfrm>
          <a:off x="8743244" y="0"/>
          <a:ext cx="2585320" cy="2370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418"/>
                <a:gridCol w="254986"/>
                <a:gridCol w="509972"/>
                <a:gridCol w="509972"/>
                <a:gridCol w="509972"/>
              </a:tblGrid>
              <a:tr h="340370">
                <a:tc rowSpan="2" gridSpan="2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predicted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37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9992">
                <a:tc rowSpan="2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actual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TP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9298">
                <a:tc v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FP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Базовые понятия АД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Описание объекта – то, что поступит на вход отображения. В данной лекции объект и его описание не всегда различаем.</a:t>
            </a:r>
          </a:p>
          <a:p>
            <a:r>
              <a:rPr lang="ru-RU" dirty="0" smtClean="0"/>
              <a:t>Отображение в зависимости от контекста принято называть классификатором (</a:t>
            </a:r>
            <a:r>
              <a:rPr lang="en-US" dirty="0" smtClean="0"/>
              <a:t>classifier, predictor</a:t>
            </a:r>
            <a:r>
              <a:rPr lang="ru-RU" dirty="0" smtClean="0"/>
              <a:t>), регрессией</a:t>
            </a:r>
            <a:r>
              <a:rPr lang="en-US" dirty="0" smtClean="0"/>
              <a:t> (predictor function)</a:t>
            </a:r>
            <a:r>
              <a:rPr lang="ru-RU" dirty="0" smtClean="0"/>
              <a:t>, алгоритмом…</a:t>
            </a:r>
          </a:p>
          <a:p>
            <a:r>
              <a:rPr lang="ru-RU" dirty="0" smtClean="0"/>
              <a:t>Информационная модель, или модель данных,– множество отображений, из которого выбираем ответ. Обычно модель –  параметрическое семейство отображений: выбрать отображение – указать значения всех параметров.</a:t>
            </a:r>
          </a:p>
          <a:p>
            <a:r>
              <a:rPr lang="ru-RU" dirty="0" smtClean="0"/>
              <a:t>Обучение, или настройка, алгоритма – процесс выбора конкретного отображения из модели.</a:t>
            </a:r>
          </a:p>
          <a:p>
            <a:r>
              <a:rPr lang="ru-RU" dirty="0" smtClean="0"/>
              <a:t>Метод обучения – процедура, которая выбирает из модели конкретное отображение.</a:t>
            </a:r>
          </a:p>
          <a:p>
            <a:r>
              <a:rPr lang="ru-RU" dirty="0" smtClean="0"/>
              <a:t>Метод обучения зависит от некоторой дополнительной информации – частичное описание отображения, ограничения</a:t>
            </a:r>
            <a:r>
              <a:rPr lang="en-US" dirty="0" smtClean="0"/>
              <a:t> </a:t>
            </a:r>
            <a:r>
              <a:rPr lang="ru-RU" dirty="0" smtClean="0"/>
              <a:t>универсальные или локальные.</a:t>
            </a:r>
          </a:p>
          <a:p>
            <a:r>
              <a:rPr lang="ru-RU" dirty="0" smtClean="0"/>
              <a:t>Для одной и той же модели и одной и той же информации можно предложить много разных методов обучения, которые могут дать разные ответы.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для регрессии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Объект – человек. Признаковое описание объекта – числовой вектор (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ru-RU" dirty="0" smtClean="0"/>
              <a:t>) с координатами возраст</a:t>
            </a:r>
            <a:r>
              <a:rPr lang="en-US" dirty="0" smtClean="0"/>
              <a:t> </a:t>
            </a:r>
            <a:r>
              <a:rPr lang="ru-RU" dirty="0" smtClean="0"/>
              <a:t>в годах, рост в сантиметрах. Целевой признак </a:t>
            </a:r>
            <a:r>
              <a:rPr lang="en-US" dirty="0" smtClean="0"/>
              <a:t>(y) </a:t>
            </a:r>
            <a:r>
              <a:rPr lang="ru-RU" dirty="0" smtClean="0"/>
              <a:t>– вес в килограммах.</a:t>
            </a:r>
          </a:p>
          <a:p>
            <a:pPr>
              <a:buNone/>
            </a:pPr>
            <a:r>
              <a:rPr lang="ru-RU" dirty="0" smtClean="0"/>
              <a:t>Задача восстановления регрессии: требуется найти  отображение </a:t>
            </a:r>
            <a:r>
              <a:rPr lang="en-US" dirty="0" smtClean="0"/>
              <a:t>f,</a:t>
            </a:r>
            <a:r>
              <a:rPr lang="ru-RU" dirty="0" smtClean="0"/>
              <a:t> чтобы по росту и возрасту определять вес.</a:t>
            </a:r>
          </a:p>
          <a:p>
            <a:pPr algn="ctr">
              <a:buNone/>
            </a:pPr>
            <a:r>
              <a:rPr lang="en-US" dirty="0" smtClean="0"/>
              <a:t>y=f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Пример универсального ограничения: с увеличением роста вес должен расти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для регрессии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Линейная модель</a:t>
            </a:r>
            <a:r>
              <a:rPr lang="en-US" dirty="0" smtClean="0"/>
              <a:t> (</a:t>
            </a:r>
            <a:r>
              <a:rPr lang="ru-RU" dirty="0" smtClean="0"/>
              <a:t>для дотошных - аффинная</a:t>
            </a:r>
            <a:r>
              <a:rPr lang="en-US" dirty="0" smtClean="0"/>
              <a:t>)</a:t>
            </a:r>
            <a:endParaRPr lang="ru-RU" dirty="0" smtClean="0"/>
          </a:p>
          <a:p>
            <a:pPr algn="ctr">
              <a:buNone/>
            </a:pPr>
            <a:r>
              <a:rPr lang="en-US" dirty="0" smtClean="0"/>
              <a:t>M={f:R</a:t>
            </a:r>
            <a:r>
              <a:rPr lang="en-US" baseline="30000" dirty="0" smtClean="0"/>
              <a:t>2</a:t>
            </a:r>
            <a:r>
              <a:rPr lang="en-US" dirty="0" smtClean="0"/>
              <a:t>→R | f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ru-RU" dirty="0" smtClean="0"/>
              <a:t>)</a:t>
            </a:r>
            <a:r>
              <a:rPr lang="en-US" dirty="0" smtClean="0"/>
              <a:t>=a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+a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+a</a:t>
            </a:r>
            <a:r>
              <a:rPr lang="en-US" baseline="-25000" dirty="0" smtClean="0"/>
              <a:t>0</a:t>
            </a: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Это трёхпараметрическое семейство.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Процесс обучения  должен назначить значения параметрам 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ru-RU" dirty="0" smtClean="0"/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ru-RU" baseline="-25000" dirty="0" smtClean="0"/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0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Взять эти значения «с потолка» – один из методов обучения, не требует дополнительной информации.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Реальная цитата: «Значение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baseline="-25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выберем случайно, а значение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2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– произвольно». Смех сквозь слёзы.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 обучения к оптимизации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Оптимизационный подход:</a:t>
            </a:r>
          </a:p>
          <a:p>
            <a:pPr lvl="1"/>
            <a:r>
              <a:rPr lang="ru-RU" dirty="0" smtClean="0"/>
              <a:t>ввести понятие </a:t>
            </a:r>
            <a:r>
              <a:rPr lang="ru-RU" i="1" dirty="0" smtClean="0"/>
              <a:t>качества отображения</a:t>
            </a:r>
          </a:p>
          <a:p>
            <a:pPr lvl="1"/>
            <a:r>
              <a:rPr lang="ru-RU" dirty="0" smtClean="0"/>
              <a:t>указать </a:t>
            </a:r>
            <a:r>
              <a:rPr lang="ru-RU" i="1" dirty="0" smtClean="0"/>
              <a:t>модель</a:t>
            </a:r>
          </a:p>
          <a:p>
            <a:pPr lvl="1"/>
            <a:r>
              <a:rPr lang="ru-RU" dirty="0" smtClean="0"/>
              <a:t>выбрать из модели отображение с наилучшим качеством</a:t>
            </a:r>
          </a:p>
          <a:p>
            <a:r>
              <a:rPr lang="ru-RU" dirty="0" smtClean="0"/>
              <a:t>Задачу обучения сводим к задаче оптимизации качества на модели</a:t>
            </a:r>
          </a:p>
          <a:p>
            <a:r>
              <a:rPr lang="ru-RU" dirty="0" smtClean="0"/>
              <a:t>В данной лекции разбираемся с качеством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Исследование связей в статистике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ИАД задача классификации или восстановления регрессии</a:t>
            </a:r>
            <a:r>
              <a:rPr lang="en-US" dirty="0" smtClean="0"/>
              <a:t> </a:t>
            </a:r>
            <a:r>
              <a:rPr lang="ru-RU" dirty="0" smtClean="0"/>
              <a:t>как бы сразу ставится</a:t>
            </a:r>
          </a:p>
          <a:p>
            <a:r>
              <a:rPr lang="ru-RU" dirty="0" smtClean="0"/>
              <a:t>В прикладной статистике поэтапно: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/>
              <a:t>Дисперсионный анализ: установить наличие влияния заданного фактора на изучаемый процесс,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/>
              <a:t>Корреляционный анализ: оценить силу такой связи, </a:t>
            </a: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/>
              <a:t> Регрессионный анализ: выбрать конкретную математическую модель связи, оценить адекватность отражения ею установленной взаимосвязи </a:t>
            </a:r>
            <a:endParaRPr lang="ru-RU" dirty="0"/>
          </a:p>
          <a:p>
            <a:r>
              <a:rPr lang="ru-RU" dirty="0" smtClean="0"/>
              <a:t>Это </a:t>
            </a:r>
            <a:r>
              <a:rPr lang="ru-RU" u="sng" dirty="0" smtClean="0"/>
              <a:t>классы задач,</a:t>
            </a:r>
            <a:r>
              <a:rPr lang="ru-RU" dirty="0" smtClean="0"/>
              <a:t> в каждом разные задачи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Типичная ошибка: взять метод решения от другой задачи. </a:t>
            </a:r>
            <a:r>
              <a:rPr lang="ru-RU" dirty="0" smtClean="0"/>
              <a:t>Конкретные задачи определяют условия применимости методов решения.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00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92696"/>
            <a:ext cx="4248472" cy="5616624"/>
          </a:xfrm>
        </p:spPr>
      </p:pic>
      <p:pic>
        <p:nvPicPr>
          <p:cNvPr id="5" name="Picture 4" descr="p00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692696"/>
            <a:ext cx="3954839" cy="590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Исследование связей в статистике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5577" y="6023029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Кобзарь А. И. Прикладная математическая статистика. Для инженеров и научных работников // М.: ФИЗМАТЛИТ. – 2006.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через прецеденты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Даны прецеденты (размеченная выборка): конечный набор объектов с описаниями и истинными значениями целевого признака.  Это как раз и есть локальные ограничения.</a:t>
            </a:r>
          </a:p>
          <a:p>
            <a:pPr>
              <a:buNone/>
            </a:pPr>
            <a:r>
              <a:rPr lang="ru-RU" dirty="0" smtClean="0"/>
              <a:t>Пока одну размеченную выборку рассмотрим</a:t>
            </a:r>
          </a:p>
          <a:p>
            <a:endParaRPr lang="ru-RU" dirty="0" smtClean="0"/>
          </a:p>
          <a:p>
            <a:r>
              <a:rPr lang="ru-RU" dirty="0" smtClean="0"/>
              <a:t>Функционал качества зависит:</a:t>
            </a:r>
          </a:p>
          <a:p>
            <a:pPr lvl="1"/>
            <a:r>
              <a:rPr lang="ru-RU" dirty="0" smtClean="0"/>
              <a:t>и от отображения,</a:t>
            </a:r>
          </a:p>
          <a:p>
            <a:pPr lvl="1"/>
            <a:r>
              <a:rPr lang="ru-RU" dirty="0" smtClean="0"/>
              <a:t>и от размеченной выборки.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3200" dirty="0" smtClean="0"/>
              <a:t>Получилась </a:t>
            </a:r>
            <a:r>
              <a:rPr lang="ru-RU" sz="3200" i="1" dirty="0" smtClean="0"/>
              <a:t>задача обучения по прецедентам</a:t>
            </a:r>
          </a:p>
          <a:p>
            <a:pPr lvl="1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1652</Words>
  <Application>Microsoft Office PowerPoint</Application>
  <PresentationFormat>Экран (4:3)</PresentationFormat>
  <Paragraphs>185</Paragraphs>
  <Slides>20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Office Theme</vt:lpstr>
      <vt:lpstr>Формула</vt:lpstr>
      <vt:lpstr>Качество классификации</vt:lpstr>
      <vt:lpstr>Задача обучения (learning)</vt:lpstr>
      <vt:lpstr>Базовые понятия АД</vt:lpstr>
      <vt:lpstr>Пример для регрессии</vt:lpstr>
      <vt:lpstr>Пример для регрессии</vt:lpstr>
      <vt:lpstr>От обучения к оптимизации</vt:lpstr>
      <vt:lpstr>Исследование связей в статистике</vt:lpstr>
      <vt:lpstr>Исследование связей в статистике</vt:lpstr>
      <vt:lpstr>Качество через прецеденты</vt:lpstr>
      <vt:lpstr>Регрессия (напоминание)</vt:lpstr>
      <vt:lpstr>Снижение размерности (анонс)</vt:lpstr>
      <vt:lpstr>Классификация</vt:lpstr>
      <vt:lpstr>Корректность классификатора</vt:lpstr>
      <vt:lpstr>Матрица ошибок</vt:lpstr>
      <vt:lpstr>Матрица ошибок</vt:lpstr>
      <vt:lpstr>Бинарная классификация</vt:lpstr>
      <vt:lpstr>Методы диагностики</vt:lpstr>
      <vt:lpstr>Методы диагностики</vt:lpstr>
      <vt:lpstr>Методы диагностики</vt:lpstr>
      <vt:lpstr>Микро- и макроусреднение</vt:lpstr>
    </vt:vector>
  </TitlesOfParts>
  <Company>Default, 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AIM</dc:creator>
  <cp:lastModifiedBy>Anatoly Vasilenko</cp:lastModifiedBy>
  <cp:revision>95</cp:revision>
  <dcterms:created xsi:type="dcterms:W3CDTF">2015-02-25T09:49:52Z</dcterms:created>
  <dcterms:modified xsi:type="dcterms:W3CDTF">2015-09-16T08:35:10Z</dcterms:modified>
</cp:coreProperties>
</file>